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9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20040"/>
            <a:ext cx="1115568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4200">
                <a:solidFill>
                  <a:srgbClr val="1C2E4A"/>
                </a:solidFill>
              </a:defRPr>
            </a:pPr>
            <a:r>
              <a:t>打造台灣版智慧旅宿平台</a:t>
            </a:r>
          </a:p>
          <a:p>
            <a:pPr>
              <a:defRPr sz="1700">
                <a:solidFill>
                  <a:srgbClr val="67748B"/>
                </a:solidFill>
              </a:defRPr>
            </a:pPr>
            <a:r>
              <a:t>由本土系統驅動產業升級，降低 OTA 依賴並強化國際競爭力</a:t>
            </a:r>
          </a:p>
        </p:txBody>
      </p:sp>
      <p:sp>
        <p:nvSpPr>
          <p:cNvPr id="4" name="Rectangle 3"/>
          <p:cNvSpPr/>
          <p:nvPr/>
        </p:nvSpPr>
        <p:spPr>
          <a:xfrm>
            <a:off x="566928" y="1261872"/>
            <a:ext cx="3291840" cy="54864"/>
          </a:xfrm>
          <a:prstGeom prst="rect">
            <a:avLst/>
          </a:prstGeom>
          <a:solidFill>
            <a:srgbClr val="A971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548640" y="1600200"/>
            <a:ext cx="3611880" cy="2743200"/>
          </a:xfrm>
          <a:prstGeom prst="roundRect">
            <a:avLst/>
          </a:prstGeom>
          <a:solidFill>
            <a:srgbClr val="FFFFFF"/>
          </a:solidFill>
          <a:ln>
            <a:solidFill>
              <a:srgbClr val="D0D6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200">
                <a:solidFill>
                  <a:srgbClr val="1C2E4A"/>
                </a:solidFill>
              </a:defRPr>
            </a:pPr>
            <a:br/>
            <a:br/>
            <a:r>
              <a:t>Hexa</a:t>
            </a:r>
          </a:p>
          <a:p>
            <a:pPr>
              <a:defRPr b="1" sz="1400">
                <a:solidFill>
                  <a:srgbClr val="A97148"/>
                </a:solidFill>
              </a:defRPr>
            </a:pPr>
            <a:r>
              <a:t>匯聚流量｜降低抽佣</a:t>
            </a:r>
          </a:p>
          <a:p>
            <a:pPr>
              <a:defRPr sz="1250">
                <a:solidFill>
                  <a:srgbClr val="2B3A55"/>
                </a:solidFill>
              </a:defRPr>
            </a:pPr>
            <a:r>
              <a:t>• 一站整合 OTA、官網與 Google Hotel</a:t>
            </a:r>
          </a:p>
          <a:p>
            <a:pPr>
              <a:defRPr sz="1250">
                <a:solidFill>
                  <a:srgbClr val="2B3A55"/>
                </a:solidFill>
              </a:defRPr>
            </a:pPr>
            <a:r>
              <a:t>• 已協助導入 500+ 家旅宿</a:t>
            </a:r>
          </a:p>
          <a:p>
            <a:pPr>
              <a:defRPr sz="1250">
                <a:solidFill>
                  <a:srgbClr val="2B3A55"/>
                </a:solidFill>
              </a:defRPr>
            </a:pPr>
            <a:r>
              <a:t>• 降低 15–25% OTA 抽佣，提升直訂</a:t>
            </a:r>
          </a:p>
        </p:txBody>
      </p:sp>
      <p:pic>
        <p:nvPicPr>
          <p:cNvPr id="6" name="Picture 5" descr="logo-hex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64792"/>
            <a:ext cx="1490575" cy="475488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4297680" y="1600200"/>
            <a:ext cx="3611880" cy="2743200"/>
          </a:xfrm>
          <a:prstGeom prst="roundRect">
            <a:avLst/>
          </a:prstGeom>
          <a:solidFill>
            <a:srgbClr val="FFFFFF"/>
          </a:solidFill>
          <a:ln>
            <a:solidFill>
              <a:srgbClr val="D0D6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200">
                <a:solidFill>
                  <a:srgbClr val="1C2E4A"/>
                </a:solidFill>
              </a:defRPr>
            </a:pPr>
            <a:br/>
            <a:br/>
            <a:r>
              <a:t>大師 PMS</a:t>
            </a:r>
          </a:p>
          <a:p>
            <a:pPr>
              <a:defRPr b="1" sz="1400">
                <a:solidFill>
                  <a:srgbClr val="A97148"/>
                </a:solidFill>
              </a:defRPr>
            </a:pPr>
            <a:r>
              <a:t>營運大腦｜數據中樞</a:t>
            </a:r>
          </a:p>
          <a:p>
            <a:pPr>
              <a:defRPr sz="1250">
                <a:solidFill>
                  <a:srgbClr val="2B3A55"/>
                </a:solidFill>
              </a:defRPr>
            </a:pPr>
            <a:r>
              <a:t>• 旅宿核心系統：訂單 / 房務 / 帳務</a:t>
            </a:r>
          </a:p>
          <a:p>
            <a:pPr>
              <a:defRPr sz="1250">
                <a:solidFill>
                  <a:srgbClr val="2B3A55"/>
                </a:solidFill>
              </a:defRPr>
            </a:pPr>
            <a:r>
              <a:t>• 可串接 CM、BE 與自助機</a:t>
            </a:r>
          </a:p>
          <a:p>
            <a:pPr>
              <a:defRPr sz="1250">
                <a:solidFill>
                  <a:srgbClr val="2B3A55"/>
                </a:solidFill>
              </a:defRPr>
            </a:pPr>
            <a:r>
              <a:t>• 形成完整智慧旅宿架構</a:t>
            </a:r>
          </a:p>
        </p:txBody>
      </p:sp>
      <p:pic>
        <p:nvPicPr>
          <p:cNvPr id="8" name="Picture 7" descr="logo-pm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840" y="1764792"/>
            <a:ext cx="1183768" cy="47548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8046720" y="1600200"/>
            <a:ext cx="3611880" cy="2743200"/>
          </a:xfrm>
          <a:prstGeom prst="roundRect">
            <a:avLst/>
          </a:prstGeom>
          <a:solidFill>
            <a:srgbClr val="FFFFFF"/>
          </a:solidFill>
          <a:ln>
            <a:solidFill>
              <a:srgbClr val="D0D6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200">
                <a:solidFill>
                  <a:srgbClr val="1C2E4A"/>
                </a:solidFill>
              </a:defRPr>
            </a:pPr>
            <a:br/>
            <a:br/>
            <a:r>
              <a:t>24H 無人報到</a:t>
            </a:r>
          </a:p>
          <a:p>
            <a:pPr>
              <a:defRPr b="1" sz="1400">
                <a:solidFill>
                  <a:srgbClr val="A97148"/>
                </a:solidFill>
              </a:defRPr>
            </a:pPr>
            <a:r>
              <a:t>釋放櫃檯人力｜提升效率</a:t>
            </a:r>
          </a:p>
          <a:p>
            <a:pPr>
              <a:defRPr sz="1250">
                <a:solidFill>
                  <a:srgbClr val="2B3A55"/>
                </a:solidFill>
              </a:defRPr>
            </a:pPr>
            <a:r>
              <a:t>• 解決現場人力短缺</a:t>
            </a:r>
          </a:p>
          <a:p>
            <a:pPr>
              <a:defRPr sz="1250">
                <a:solidFill>
                  <a:srgbClr val="2B3A55"/>
                </a:solidFill>
              </a:defRPr>
            </a:pPr>
            <a:r>
              <a:t>• 24 小時服務，縮短入住等待</a:t>
            </a:r>
          </a:p>
          <a:p>
            <a:pPr>
              <a:defRPr sz="1250">
                <a:solidFill>
                  <a:srgbClr val="2B3A55"/>
                </a:solidFill>
              </a:defRPr>
            </a:pPr>
            <a:r>
              <a:t>• 提升旅客體驗與營運效率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183880" y="1737360"/>
            <a:ext cx="3337560" cy="1078992"/>
          </a:xfrm>
          <a:prstGeom prst="roundRect">
            <a:avLst/>
          </a:prstGeom>
          <a:solidFill>
            <a:srgbClr val="FFFFFF"/>
          </a:solidFill>
          <a:ln>
            <a:solidFill>
              <a:srgbClr val="D0D6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kios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1312" y="1764792"/>
            <a:ext cx="3282696" cy="1024128"/>
          </a:xfrm>
          <a:prstGeom prst="rect">
            <a:avLst/>
          </a:prstGeom>
        </p:spPr>
      </p:pic>
      <p:sp>
        <p:nvSpPr>
          <p:cNvPr id="12" name="Chevron 11"/>
          <p:cNvSpPr/>
          <p:nvPr/>
        </p:nvSpPr>
        <p:spPr>
          <a:xfrm>
            <a:off x="3977639" y="2743200"/>
            <a:ext cx="228600" cy="237744"/>
          </a:xfrm>
          <a:prstGeom prst="chevron">
            <a:avLst/>
          </a:prstGeom>
          <a:solidFill>
            <a:srgbClr val="A971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Chevron 12"/>
          <p:cNvSpPr/>
          <p:nvPr/>
        </p:nvSpPr>
        <p:spPr>
          <a:xfrm>
            <a:off x="7726679" y="2743200"/>
            <a:ext cx="228600" cy="237744"/>
          </a:xfrm>
          <a:prstGeom prst="chevron">
            <a:avLst/>
          </a:prstGeom>
          <a:solidFill>
            <a:srgbClr val="A971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548640" y="4800600"/>
            <a:ext cx="361188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D0D6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3400">
                <a:solidFill>
                  <a:srgbClr val="9E532C"/>
                </a:solidFill>
              </a:defRPr>
            </a:pPr>
            <a:r>
              <a:t>↓  20–30%</a:t>
            </a:r>
          </a:p>
          <a:p>
            <a:pPr>
              <a:defRPr sz="1500">
                <a:solidFill>
                  <a:srgbClr val="2B3A55"/>
                </a:solidFill>
              </a:defRPr>
            </a:pPr>
            <a:r>
              <a:t>降低人力成本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297680" y="4800600"/>
            <a:ext cx="361188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D0D6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3400">
                <a:solidFill>
                  <a:srgbClr val="248449"/>
                </a:solidFill>
              </a:defRPr>
            </a:pPr>
            <a:r>
              <a:t>↑  10–20%</a:t>
            </a:r>
          </a:p>
          <a:p>
            <a:pPr>
              <a:defRPr sz="1500">
                <a:solidFill>
                  <a:srgbClr val="2B3A55"/>
                </a:solidFill>
              </a:defRPr>
            </a:pPr>
            <a:r>
              <a:t>提升直訂比例（降低 15–25% OTA 抽佣）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20" y="4800600"/>
            <a:ext cx="3611880" cy="1234440"/>
          </a:xfrm>
          <a:prstGeom prst="roundRect">
            <a:avLst/>
          </a:prstGeom>
          <a:solidFill>
            <a:srgbClr val="FFFFFF"/>
          </a:solidFill>
          <a:ln>
            <a:solidFill>
              <a:srgbClr val="D0D6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3400">
                <a:solidFill>
                  <a:srgbClr val="885836"/>
                </a:solidFill>
              </a:defRPr>
            </a:pPr>
            <a:r>
              <a:t>◍  數據自主</a:t>
            </a:r>
          </a:p>
          <a:p>
            <a:pPr>
              <a:defRPr sz="1500">
                <a:solidFill>
                  <a:srgbClr val="2B3A55"/>
                </a:solidFill>
              </a:defRPr>
            </a:pPr>
            <a:r>
              <a:t>建立台灣旅宿數據與系統自主能力</a:t>
            </a:r>
          </a:p>
        </p:txBody>
      </p:sp>
      <p:pic>
        <p:nvPicPr>
          <p:cNvPr id="17" name="Picture 16" descr="logo-dunqia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6291072"/>
            <a:ext cx="1028783" cy="31089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412480" y="630936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67748B"/>
                </a:solidFill>
              </a:defRPr>
            </a:pPr>
            <a:r>
              <a:t>dunqian.com  ｜  政府提案示意版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